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8B3203-4BB6-409B-9E46-29A4F26C4C0F}" type="datetimeFigureOut">
              <a:rPr lang="en-US" smtClean="0"/>
              <a:pPr/>
              <a:t>5/30/2014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3AFE7A-FD6B-47BE-87CB-66112E53E29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pronombres</a:t>
            </a:r>
            <a:r>
              <a:rPr lang="en-US" dirty="0" smtClean="0"/>
              <a:t> de </a:t>
            </a:r>
            <a:r>
              <a:rPr lang="en-US" dirty="0" err="1" smtClean="0"/>
              <a:t>complementos</a:t>
            </a:r>
            <a:r>
              <a:rPr lang="en-US" smtClean="0"/>
              <a:t> directos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Unidad</a:t>
            </a:r>
            <a:r>
              <a:rPr lang="en-US" dirty="0" smtClean="0"/>
              <a:t> 3 </a:t>
            </a:r>
            <a:r>
              <a:rPr lang="en-US" dirty="0" err="1" smtClean="0"/>
              <a:t>Etapa</a:t>
            </a:r>
            <a:r>
              <a:rPr lang="en-US" smtClean="0"/>
              <a:t> 3</a:t>
            </a:r>
          </a:p>
          <a:p>
            <a:r>
              <a:rPr lang="en-US" dirty="0" err="1" smtClean="0"/>
              <a:t>Español</a:t>
            </a:r>
            <a:r>
              <a:rPr lang="en-US" dirty="0" smtClean="0"/>
              <a:t> I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Respuestas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sz="3600" b="1" dirty="0" smtClean="0"/>
              <a:t>La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sz="3600" b="1" dirty="0" smtClean="0"/>
              <a:t>No la</a:t>
            </a:r>
            <a:r>
              <a:rPr lang="en-US" sz="3600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</a:t>
            </a:r>
            <a:r>
              <a:rPr lang="en-US" sz="3600" b="1" dirty="0" smtClean="0"/>
              <a:t>la</a:t>
            </a:r>
            <a:r>
              <a:rPr lang="en-US" sz="3600" dirty="0" smtClean="0"/>
              <a:t> </a:t>
            </a:r>
            <a:r>
              <a:rPr lang="en-US" dirty="0" err="1" smtClean="0"/>
              <a:t>comen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Los </a:t>
            </a:r>
            <a:r>
              <a:rPr lang="en-US" dirty="0" err="1" smtClean="0"/>
              <a:t>chicos</a:t>
            </a:r>
            <a:r>
              <a:rPr lang="en-US" dirty="0" smtClean="0"/>
              <a:t> </a:t>
            </a:r>
            <a:r>
              <a:rPr lang="en-US" sz="3600" b="1" dirty="0" smtClean="0"/>
              <a:t>no la </a:t>
            </a:r>
            <a:r>
              <a:rPr lang="en-US" dirty="0" err="1" smtClean="0"/>
              <a:t>comen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sz="3600" b="1" dirty="0" smtClean="0"/>
              <a:t>Los</a:t>
            </a:r>
            <a:r>
              <a:rPr lang="en-US" sz="3600" dirty="0" smtClean="0"/>
              <a:t> </a:t>
            </a:r>
            <a:r>
              <a:rPr lang="en-US" dirty="0" err="1" smtClean="0"/>
              <a:t>quiero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sz="3900" b="1" dirty="0" smtClean="0"/>
              <a:t>No los </a:t>
            </a:r>
            <a:r>
              <a:rPr lang="en-US" dirty="0" err="1" smtClean="0"/>
              <a:t>quiero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Ella </a:t>
            </a:r>
            <a:r>
              <a:rPr lang="en-US" sz="3900" b="1" dirty="0" smtClean="0"/>
              <a:t>la</a:t>
            </a:r>
            <a:r>
              <a:rPr lang="en-US" sz="3900" dirty="0" smtClean="0"/>
              <a:t> </a:t>
            </a:r>
            <a:r>
              <a:rPr lang="en-US" dirty="0" smtClean="0"/>
              <a:t>lava.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Ella </a:t>
            </a:r>
            <a:r>
              <a:rPr lang="en-US" dirty="0" err="1" smtClean="0"/>
              <a:t>nunca</a:t>
            </a:r>
            <a:r>
              <a:rPr lang="en-US" dirty="0" smtClean="0"/>
              <a:t> </a:t>
            </a:r>
            <a:r>
              <a:rPr lang="en-US" sz="3900" b="1" dirty="0" smtClean="0"/>
              <a:t>la</a:t>
            </a:r>
            <a:r>
              <a:rPr lang="en-US" sz="3900" dirty="0" smtClean="0"/>
              <a:t> </a:t>
            </a:r>
            <a:r>
              <a:rPr lang="en-US" dirty="0" smtClean="0"/>
              <a:t>lava.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Affirmative Sentences with </a:t>
            </a:r>
            <a:br>
              <a:rPr lang="en-US" dirty="0" smtClean="0"/>
            </a:br>
            <a:r>
              <a:rPr lang="en-US" dirty="0" smtClean="0"/>
              <a:t>TWO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sentence with TWO VERBS, you have TWO options:</a:t>
            </a:r>
          </a:p>
          <a:p>
            <a:pPr marL="514350" indent="-514350">
              <a:buAutoNum type="arabicPeriod"/>
            </a:pPr>
            <a:r>
              <a:rPr lang="en-US" dirty="0" smtClean="0"/>
              <a:t>Place the direct object pronoun immediately BEFORE the FIRST conjugated verb.</a:t>
            </a:r>
          </a:p>
          <a:p>
            <a:pPr marL="880110" lvl="1" indent="-514350">
              <a:buAutoNum type="arabicPeriod"/>
            </a:pPr>
            <a:r>
              <a:rPr lang="en-US" b="1" i="1" u="sng" dirty="0" smtClean="0"/>
              <a:t>Lo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beber</a:t>
            </a:r>
            <a:r>
              <a:rPr lang="en-US" dirty="0" smtClean="0"/>
              <a:t>.  </a:t>
            </a:r>
            <a:r>
              <a:rPr lang="en-US" i="1" dirty="0" smtClean="0"/>
              <a:t>You are able to drink it.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ATTACH the direct object pronoun directly to the SECOND verb (the INFINITIVE).</a:t>
            </a:r>
          </a:p>
          <a:p>
            <a:pPr marL="880110" lvl="1" indent="-514350">
              <a:buAutoNum type="arabicPeriod"/>
            </a:pP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beber</a:t>
            </a:r>
            <a:r>
              <a:rPr lang="en-US" b="1" i="1" u="sng" dirty="0" err="1" smtClean="0"/>
              <a:t>lo</a:t>
            </a:r>
            <a:r>
              <a:rPr lang="en-US" dirty="0" smtClean="0"/>
              <a:t>.  </a:t>
            </a:r>
            <a:r>
              <a:rPr lang="en-US" i="1" dirty="0" smtClean="0"/>
              <a:t>You are able to drink it.</a:t>
            </a:r>
          </a:p>
          <a:p>
            <a:pPr marL="880110" lvl="1" indent="-514350">
              <a:buNone/>
            </a:pPr>
            <a:endParaRPr lang="en-US" i="1" dirty="0" smtClean="0"/>
          </a:p>
          <a:p>
            <a:pPr marL="880110" lvl="1" indent="-514350" algn="ctr">
              <a:buNone/>
            </a:pPr>
            <a:r>
              <a:rPr lang="en-US" i="1" dirty="0" smtClean="0"/>
              <a:t>*Both options are used, however the 2</a:t>
            </a:r>
            <a:r>
              <a:rPr lang="en-US" i="1" baseline="30000" dirty="0" smtClean="0"/>
              <a:t>nd</a:t>
            </a:r>
            <a:r>
              <a:rPr lang="en-US" i="1" dirty="0" smtClean="0"/>
              <a:t> is more common.*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Negative Sentences with </a:t>
            </a:r>
            <a:br>
              <a:rPr lang="en-US" dirty="0" smtClean="0"/>
            </a:br>
            <a:r>
              <a:rPr lang="en-US" dirty="0" smtClean="0"/>
              <a:t>TWO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sentence with TWO VERBS, you have TWO options: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direct object pronoun can be placed BETWEEN the no and conjugated verb.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No </a:t>
            </a:r>
            <a:r>
              <a:rPr lang="en-US" b="1" i="1" u="sng" dirty="0" smtClean="0"/>
              <a:t>lo</a:t>
            </a:r>
            <a:r>
              <a:rPr lang="en-US" dirty="0" smtClean="0"/>
              <a:t>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leer.  </a:t>
            </a:r>
            <a:r>
              <a:rPr lang="en-US" i="1" dirty="0" smtClean="0"/>
              <a:t>I don’t have to read it.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ATTACH the direct object pronoun directly to the INFINITIVE.</a:t>
            </a:r>
          </a:p>
          <a:p>
            <a:pPr marL="880110" lvl="1" indent="-514350"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leer</a:t>
            </a:r>
            <a:r>
              <a:rPr lang="en-US" b="1" i="1" u="sng" dirty="0" err="1" smtClean="0"/>
              <a:t>lo</a:t>
            </a:r>
            <a:r>
              <a:rPr lang="en-US" dirty="0" smtClean="0"/>
              <a:t>.  </a:t>
            </a:r>
            <a:r>
              <a:rPr lang="en-US" i="1" dirty="0" smtClean="0"/>
              <a:t>I don’t have to read it.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La 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lavar</a:t>
            </a:r>
            <a:r>
              <a:rPr lang="en-US" dirty="0" smtClean="0"/>
              <a:t> la </a:t>
            </a:r>
            <a:r>
              <a:rPr lang="en-US" dirty="0" err="1" smtClean="0"/>
              <a:t>ropa</a:t>
            </a:r>
            <a:r>
              <a:rPr lang="en-US" dirty="0" smtClean="0"/>
              <a:t>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_______.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bailar</a:t>
            </a:r>
            <a:r>
              <a:rPr lang="en-US" dirty="0" smtClean="0"/>
              <a:t> el tango.  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_______.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dirty="0" err="1" smtClean="0"/>
              <a:t>limpiar</a:t>
            </a:r>
            <a:r>
              <a:rPr lang="en-US" dirty="0" smtClean="0"/>
              <a:t> la casa.  </a:t>
            </a:r>
            <a:r>
              <a:rPr lang="en-US" dirty="0" err="1" smtClean="0"/>
              <a:t>Debemos</a:t>
            </a:r>
            <a:r>
              <a:rPr lang="en-US" dirty="0" smtClean="0"/>
              <a:t> _______.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quieren</a:t>
            </a:r>
            <a:r>
              <a:rPr lang="en-US" dirty="0" smtClean="0"/>
              <a:t> </a:t>
            </a:r>
            <a:r>
              <a:rPr lang="en-US" dirty="0" err="1" smtClean="0"/>
              <a:t>visitar</a:t>
            </a:r>
            <a:r>
              <a:rPr lang="en-US" dirty="0" smtClean="0"/>
              <a:t> el </a:t>
            </a:r>
            <a:r>
              <a:rPr lang="en-US" dirty="0" err="1" smtClean="0"/>
              <a:t>museo</a:t>
            </a:r>
            <a:r>
              <a:rPr lang="en-US" dirty="0" smtClean="0"/>
              <a:t>.  No </a:t>
            </a:r>
            <a:r>
              <a:rPr lang="en-US" dirty="0" err="1" smtClean="0"/>
              <a:t>quieren</a:t>
            </a:r>
            <a:r>
              <a:rPr lang="en-US" dirty="0" smtClean="0"/>
              <a:t> _______.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gato</a:t>
            </a:r>
            <a:r>
              <a:rPr lang="en-US" dirty="0" smtClean="0"/>
              <a:t> no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el </a:t>
            </a:r>
            <a:r>
              <a:rPr lang="en-US" dirty="0" err="1" smtClean="0"/>
              <a:t>ratón</a:t>
            </a:r>
            <a:r>
              <a:rPr lang="en-US" dirty="0" smtClean="0"/>
              <a:t>.  El </a:t>
            </a:r>
            <a:r>
              <a:rPr lang="en-US" dirty="0" err="1" smtClean="0"/>
              <a:t>gato</a:t>
            </a:r>
            <a:r>
              <a:rPr lang="en-US" dirty="0" smtClean="0"/>
              <a:t> no _______.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Las </a:t>
            </a:r>
            <a:r>
              <a:rPr lang="en-US" dirty="0" err="1" smtClean="0"/>
              <a:t>últimas</a:t>
            </a:r>
            <a:r>
              <a:rPr lang="en-US" dirty="0" smtClean="0"/>
              <a:t> </a:t>
            </a:r>
            <a:r>
              <a:rPr lang="en-US" dirty="0" err="1" smtClean="0"/>
              <a:t>repuestas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sz="3600" b="1" dirty="0" err="1" smtClean="0"/>
              <a:t>lavarla</a:t>
            </a:r>
            <a:r>
              <a:rPr lang="en-US" b="1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sz="3900" b="1" dirty="0" err="1" smtClean="0"/>
              <a:t>bailarlo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Debemos</a:t>
            </a:r>
            <a:r>
              <a:rPr lang="en-US" dirty="0" smtClean="0"/>
              <a:t> </a:t>
            </a:r>
            <a:r>
              <a:rPr lang="en-US" sz="3900" b="1" dirty="0" err="1" smtClean="0"/>
              <a:t>limpiarla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quieren</a:t>
            </a:r>
            <a:r>
              <a:rPr lang="en-US" dirty="0" smtClean="0"/>
              <a:t> </a:t>
            </a:r>
            <a:r>
              <a:rPr lang="en-US" sz="3900" b="1" dirty="0" err="1" smtClean="0"/>
              <a:t>visitarlo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gato</a:t>
            </a:r>
            <a:r>
              <a:rPr lang="en-US" dirty="0" smtClean="0"/>
              <a:t> no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sz="3600" b="1" dirty="0" err="1" smtClean="0"/>
              <a:t>verlo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Conjugate, then re-write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 /no / </a:t>
            </a:r>
            <a:r>
              <a:rPr lang="en-US" dirty="0" err="1" smtClean="0"/>
              <a:t>nos</a:t>
            </a:r>
            <a:r>
              <a:rPr lang="en-US" dirty="0" smtClean="0"/>
              <a:t> / </a:t>
            </a:r>
            <a:r>
              <a:rPr lang="en-US" dirty="0" err="1" smtClean="0"/>
              <a:t>entender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/ </a:t>
            </a:r>
            <a:r>
              <a:rPr lang="en-US" dirty="0" err="1" smtClean="0"/>
              <a:t>te</a:t>
            </a:r>
            <a:r>
              <a:rPr lang="en-US" dirty="0" smtClean="0"/>
              <a:t> / </a:t>
            </a:r>
            <a:r>
              <a:rPr lang="en-US" dirty="0" err="1" smtClean="0"/>
              <a:t>invitar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/ </a:t>
            </a:r>
            <a:r>
              <a:rPr lang="en-US" dirty="0" err="1" smtClean="0"/>
              <a:t>te</a:t>
            </a:r>
            <a:r>
              <a:rPr lang="en-US" dirty="0" smtClean="0"/>
              <a:t> / </a:t>
            </a:r>
            <a:r>
              <a:rPr lang="en-US" dirty="0" err="1" smtClean="0"/>
              <a:t>mirar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 / </a:t>
            </a:r>
            <a:r>
              <a:rPr lang="en-US" dirty="0" err="1" smtClean="0"/>
              <a:t>nos</a:t>
            </a:r>
            <a:r>
              <a:rPr lang="en-US" dirty="0" smtClean="0"/>
              <a:t> /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.</a:t>
            </a:r>
          </a:p>
          <a:p>
            <a:pPr marL="514350" indent="-514350">
              <a:buFont typeface="Wingdings 2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No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entiendes</a:t>
            </a:r>
            <a:r>
              <a:rPr lang="en-US" dirty="0" smtClean="0"/>
              <a:t>.  </a:t>
            </a:r>
            <a:r>
              <a:rPr lang="en-US" b="1" i="1" dirty="0" smtClean="0"/>
              <a:t>You don’t understand us.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invitamos</a:t>
            </a:r>
            <a:r>
              <a:rPr lang="en-US" dirty="0" smtClean="0"/>
              <a:t>.  </a:t>
            </a:r>
            <a:r>
              <a:rPr lang="en-US" b="1" i="1" dirty="0" smtClean="0"/>
              <a:t>We invite you.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miro</a:t>
            </a:r>
            <a:r>
              <a:rPr lang="en-US" dirty="0" smtClean="0"/>
              <a:t>.  </a:t>
            </a:r>
            <a:r>
              <a:rPr lang="en-US" b="1" i="1" dirty="0" smtClean="0"/>
              <a:t>I see you.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Wingdings 2"/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puedes</a:t>
            </a:r>
            <a:r>
              <a:rPr lang="en-US" dirty="0" smtClean="0"/>
              <a:t> </a:t>
            </a:r>
            <a:r>
              <a:rPr lang="en-US" dirty="0" err="1" smtClean="0"/>
              <a:t>ayudar</a:t>
            </a:r>
            <a:r>
              <a:rPr lang="en-US" dirty="0" smtClean="0"/>
              <a:t>.  </a:t>
            </a:r>
            <a:r>
              <a:rPr lang="en-US" b="1" i="1" dirty="0" smtClean="0"/>
              <a:t> You are able to help us.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</a:t>
            </a:r>
            <a:r>
              <a:rPr lang="en-US" sz="2600" dirty="0" err="1" smtClean="0"/>
              <a:t>Tu</a:t>
            </a:r>
            <a:r>
              <a:rPr lang="en-US" sz="2600" dirty="0" smtClean="0"/>
              <a:t> </a:t>
            </a:r>
            <a:r>
              <a:rPr lang="en-US" sz="2600" dirty="0" err="1" smtClean="0"/>
              <a:t>puedes</a:t>
            </a:r>
            <a:r>
              <a:rPr lang="en-US" sz="2600" dirty="0" smtClean="0"/>
              <a:t> </a:t>
            </a:r>
            <a:r>
              <a:rPr lang="en-US" sz="2600" dirty="0" err="1" smtClean="0"/>
              <a:t>ayudarnos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are direct objects?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 object receive the action of the verb.</a:t>
            </a:r>
          </a:p>
          <a:p>
            <a:endParaRPr lang="en-US" dirty="0" smtClean="0"/>
          </a:p>
          <a:p>
            <a:r>
              <a:rPr lang="en-US" dirty="0" smtClean="0"/>
              <a:t>They answer the question </a:t>
            </a:r>
            <a:r>
              <a:rPr lang="en-US" sz="3200" b="1" i="1" u="sng" dirty="0" smtClean="0"/>
              <a:t>What?</a:t>
            </a:r>
            <a:r>
              <a:rPr lang="en-US" dirty="0" smtClean="0"/>
              <a:t> or </a:t>
            </a:r>
            <a:r>
              <a:rPr lang="en-US" sz="3200" b="1" i="1" u="sng" dirty="0" smtClean="0"/>
              <a:t>Whom?</a:t>
            </a:r>
            <a:r>
              <a:rPr lang="en-US" dirty="0" smtClean="0"/>
              <a:t> after the verb.</a:t>
            </a:r>
          </a:p>
          <a:p>
            <a:pPr lvl="1"/>
            <a:r>
              <a:rPr lang="en-US" dirty="0" smtClean="0"/>
              <a:t>Direct objects are what is being “</a:t>
            </a:r>
            <a:r>
              <a:rPr lang="en-US" sz="3200" b="1" i="1" u="sng" dirty="0" err="1" smtClean="0"/>
              <a:t>verbed</a:t>
            </a:r>
            <a:r>
              <a:rPr lang="en-US" dirty="0" smtClean="0"/>
              <a:t>”.</a:t>
            </a:r>
          </a:p>
          <a:p>
            <a:pPr lvl="2"/>
            <a:r>
              <a:rPr lang="en-US" dirty="0" smtClean="0"/>
              <a:t>John has the book.</a:t>
            </a:r>
          </a:p>
          <a:p>
            <a:pPr lvl="3"/>
            <a:r>
              <a:rPr lang="en-US" i="1" u="sng" dirty="0" smtClean="0"/>
              <a:t>What</a:t>
            </a:r>
            <a:r>
              <a:rPr lang="en-US" dirty="0" smtClean="0"/>
              <a:t> does John have? What is being </a:t>
            </a:r>
            <a:r>
              <a:rPr lang="en-US" i="1" dirty="0" err="1" smtClean="0"/>
              <a:t>verbed</a:t>
            </a:r>
            <a:r>
              <a:rPr lang="en-US" dirty="0" smtClean="0"/>
              <a:t>?</a:t>
            </a:r>
          </a:p>
          <a:p>
            <a:pPr lvl="3"/>
            <a:r>
              <a:rPr lang="en-US" b="1" dirty="0" smtClean="0"/>
              <a:t>The book </a:t>
            </a:r>
            <a:r>
              <a:rPr lang="en-US" dirty="0" smtClean="0"/>
              <a:t>is the direct object.</a:t>
            </a:r>
          </a:p>
          <a:p>
            <a:pPr lvl="2"/>
            <a:r>
              <a:rPr lang="en-US" dirty="0" smtClean="0"/>
              <a:t>John sees Mary.	</a:t>
            </a:r>
          </a:p>
          <a:p>
            <a:pPr lvl="3"/>
            <a:r>
              <a:rPr lang="en-US" i="1" u="sng" dirty="0" smtClean="0"/>
              <a:t>Whom</a:t>
            </a:r>
            <a:r>
              <a:rPr lang="en-US" dirty="0" smtClean="0"/>
              <a:t> does John see.  Whom is being </a:t>
            </a:r>
            <a:r>
              <a:rPr lang="en-US" i="1" dirty="0" err="1" smtClean="0"/>
              <a:t>verbed</a:t>
            </a:r>
            <a:r>
              <a:rPr lang="en-US" dirty="0" smtClean="0"/>
              <a:t>?</a:t>
            </a:r>
          </a:p>
          <a:p>
            <a:pPr lvl="3"/>
            <a:r>
              <a:rPr lang="en-US" b="1" dirty="0" smtClean="0"/>
              <a:t>Mary</a:t>
            </a:r>
            <a:r>
              <a:rPr lang="en-US" dirty="0" smtClean="0"/>
              <a:t> is the direct object.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the sentences…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“John has the book”</a:t>
            </a:r>
          </a:p>
          <a:p>
            <a:pPr lvl="1"/>
            <a:r>
              <a:rPr lang="en-US" dirty="0"/>
              <a:t>The book can be replaced by a direct object pronoun “it”.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“John sees Mary”</a:t>
            </a:r>
          </a:p>
          <a:p>
            <a:pPr lvl="1"/>
            <a:r>
              <a:rPr lang="en-US" dirty="0" smtClean="0"/>
              <a:t>Mary can be replaced by the direct object pronoun “her”.</a:t>
            </a:r>
          </a:p>
          <a:p>
            <a:pPr marL="393192" lvl="1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Direct Object 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550317"/>
              </p:ext>
            </p:extLst>
          </p:nvPr>
        </p:nvGraphicFramePr>
        <p:xfrm>
          <a:off x="457200" y="26670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SINGULAR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PLURAL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me</a:t>
                      </a:r>
                      <a:r>
                        <a:rPr lang="en-US" sz="3200" dirty="0" smtClean="0"/>
                        <a:t> (</a:t>
                      </a:r>
                      <a:r>
                        <a:rPr lang="en-US" sz="3200" i="1" dirty="0" smtClean="0"/>
                        <a:t>me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nos</a:t>
                      </a:r>
                      <a:r>
                        <a:rPr lang="en-US" sz="3200" dirty="0" smtClean="0"/>
                        <a:t> (</a:t>
                      </a:r>
                      <a:r>
                        <a:rPr lang="en-US" sz="3200" i="1" dirty="0" smtClean="0"/>
                        <a:t>us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te</a:t>
                      </a:r>
                      <a:r>
                        <a:rPr lang="en-US" sz="3200" dirty="0" smtClean="0"/>
                        <a:t> (</a:t>
                      </a:r>
                      <a:r>
                        <a:rPr lang="en-US" sz="3200" i="1" dirty="0" smtClean="0"/>
                        <a:t>you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os</a:t>
                      </a:r>
                      <a:endParaRPr 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lo</a:t>
                      </a:r>
                      <a:r>
                        <a:rPr lang="en-US" sz="3200" dirty="0" smtClean="0"/>
                        <a:t> (</a:t>
                      </a:r>
                      <a:r>
                        <a:rPr lang="en-US" sz="3200" i="1" dirty="0" smtClean="0"/>
                        <a:t>it / him /</a:t>
                      </a:r>
                      <a:r>
                        <a:rPr lang="en-US" sz="3200" i="1" baseline="0" dirty="0" smtClean="0"/>
                        <a:t> </a:t>
                      </a:r>
                      <a:r>
                        <a:rPr lang="en-US" sz="2000" i="1" baseline="0" dirty="0" smtClean="0"/>
                        <a:t>you formal</a:t>
                      </a:r>
                      <a:r>
                        <a:rPr lang="en-US" sz="3200" dirty="0" smtClean="0"/>
                        <a:t>)</a:t>
                      </a:r>
                    </a:p>
                    <a:p>
                      <a:pPr algn="ctr"/>
                      <a:r>
                        <a:rPr lang="en-US" sz="3200" b="1" dirty="0" smtClean="0"/>
                        <a:t>la</a:t>
                      </a:r>
                      <a:r>
                        <a:rPr lang="en-US" sz="3200" dirty="0" smtClean="0"/>
                        <a:t> (</a:t>
                      </a:r>
                      <a:r>
                        <a:rPr lang="en-US" sz="3200" i="1" dirty="0" smtClean="0"/>
                        <a:t>it / her / </a:t>
                      </a:r>
                      <a:r>
                        <a:rPr lang="en-US" sz="2000" i="1" dirty="0" smtClean="0"/>
                        <a:t>you formal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los</a:t>
                      </a:r>
                      <a:r>
                        <a:rPr lang="en-US" sz="3200" dirty="0" smtClean="0"/>
                        <a:t> (</a:t>
                      </a:r>
                      <a:r>
                        <a:rPr lang="en-US" sz="3200" i="1" dirty="0" smtClean="0"/>
                        <a:t>them / you all</a:t>
                      </a:r>
                      <a:r>
                        <a:rPr lang="en-US" sz="3200" dirty="0" smtClean="0"/>
                        <a:t>)</a:t>
                      </a:r>
                    </a:p>
                    <a:p>
                      <a:pPr algn="ctr"/>
                      <a:r>
                        <a:rPr lang="en-US" sz="3200" b="1" dirty="0" err="1" smtClean="0"/>
                        <a:t>las</a:t>
                      </a:r>
                      <a:r>
                        <a:rPr lang="en-US" sz="3200" dirty="0" smtClean="0"/>
                        <a:t> (</a:t>
                      </a:r>
                      <a:r>
                        <a:rPr lang="en-US" sz="3200" i="1" dirty="0" smtClean="0"/>
                        <a:t>them / you all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Affirmative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affirmative sentences with ONE VERB, the direct object pronouns will go BEFORE the conjugated verb.</a:t>
            </a:r>
          </a:p>
          <a:p>
            <a:endParaRPr lang="en-US" dirty="0"/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conozco</a:t>
            </a:r>
            <a:r>
              <a:rPr lang="en-US" dirty="0" smtClean="0"/>
              <a:t>.  </a:t>
            </a:r>
            <a:r>
              <a:rPr lang="en-US" i="1" dirty="0" smtClean="0"/>
              <a:t>I know you.</a:t>
            </a:r>
            <a:endParaRPr lang="en-US" dirty="0" smtClean="0"/>
          </a:p>
          <a:p>
            <a:pPr lvl="1"/>
            <a:r>
              <a:rPr lang="en-US" dirty="0" smtClean="0"/>
              <a:t>Ella </a:t>
            </a:r>
            <a:r>
              <a:rPr lang="en-US" b="1" dirty="0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compró</a:t>
            </a:r>
            <a:r>
              <a:rPr lang="en-US" dirty="0" smtClean="0"/>
              <a:t>.  </a:t>
            </a:r>
            <a:r>
              <a:rPr lang="en-US" i="1" dirty="0" smtClean="0"/>
              <a:t>She bought them.</a:t>
            </a:r>
            <a:endParaRPr lang="en-US" dirty="0" smtClean="0"/>
          </a:p>
          <a:p>
            <a:pPr lvl="1"/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b="1" dirty="0" smtClean="0"/>
              <a:t>lo</a:t>
            </a:r>
            <a:r>
              <a:rPr lang="en-US" dirty="0" smtClean="0"/>
              <a:t> </a:t>
            </a:r>
            <a:r>
              <a:rPr lang="en-US" dirty="0" err="1" smtClean="0"/>
              <a:t>quieren</a:t>
            </a:r>
            <a:r>
              <a:rPr lang="en-US" dirty="0" smtClean="0"/>
              <a:t>.  </a:t>
            </a:r>
            <a:r>
              <a:rPr lang="en-US" i="1" dirty="0" smtClean="0"/>
              <a:t>You all want it.</a:t>
            </a:r>
            <a:endParaRPr lang="en-US" dirty="0" smtClean="0"/>
          </a:p>
          <a:p>
            <a:pPr lvl="1"/>
            <a:r>
              <a:rPr lang="en-US" b="1" dirty="0" smtClean="0"/>
              <a:t>Lo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.  </a:t>
            </a:r>
            <a:r>
              <a:rPr lang="en-US" i="1" dirty="0" smtClean="0"/>
              <a:t>We see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0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Vamos</a:t>
            </a:r>
            <a:r>
              <a:rPr lang="en-US" dirty="0" smtClean="0"/>
              <a:t> a </a:t>
            </a:r>
            <a:r>
              <a:rPr lang="en-US" dirty="0" err="1" smtClean="0"/>
              <a:t>practicar</a:t>
            </a:r>
            <a:r>
              <a:rPr lang="en-US" dirty="0" smtClean="0"/>
              <a:t>!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Juan </a:t>
            </a:r>
            <a:r>
              <a:rPr lang="en-US" dirty="0" err="1" smtClean="0"/>
              <a:t>tiene</a:t>
            </a:r>
            <a:r>
              <a:rPr lang="en-US" dirty="0" smtClean="0"/>
              <a:t> el </a:t>
            </a:r>
            <a:r>
              <a:rPr lang="en-US" dirty="0" err="1" smtClean="0"/>
              <a:t>libro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conozco</a:t>
            </a:r>
            <a:r>
              <a:rPr lang="en-US" dirty="0" smtClean="0"/>
              <a:t> a Juan y a Felipe.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Miramos</a:t>
            </a:r>
            <a:r>
              <a:rPr lang="en-US" dirty="0" smtClean="0"/>
              <a:t> la television.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dirty="0" err="1" smtClean="0"/>
              <a:t>beben</a:t>
            </a:r>
            <a:r>
              <a:rPr lang="en-US" dirty="0" smtClean="0"/>
              <a:t> la </a:t>
            </a:r>
            <a:r>
              <a:rPr lang="en-US" dirty="0" err="1" smtClean="0"/>
              <a:t>leche</a:t>
            </a:r>
            <a:r>
              <a:rPr lang="en-US" dirty="0" smtClean="0"/>
              <a:t>.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ven</a:t>
            </a:r>
            <a:r>
              <a:rPr lang="en-US" dirty="0" smtClean="0"/>
              <a:t> a </a:t>
            </a:r>
            <a:r>
              <a:rPr lang="en-US" dirty="0" err="1" smtClean="0"/>
              <a:t>María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648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Las </a:t>
            </a:r>
            <a:r>
              <a:rPr lang="en-US" dirty="0" err="1" smtClean="0"/>
              <a:t>repuestas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Juan </a:t>
            </a:r>
            <a:r>
              <a:rPr lang="en-US" sz="3600" b="1" dirty="0" smtClean="0"/>
              <a:t>lo</a:t>
            </a:r>
            <a:r>
              <a:rPr lang="en-US" sz="3600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Yo</a:t>
            </a:r>
            <a:r>
              <a:rPr lang="en-US" dirty="0"/>
              <a:t> </a:t>
            </a:r>
            <a:r>
              <a:rPr lang="en-US" sz="3600" b="1" dirty="0" smtClean="0"/>
              <a:t>los</a:t>
            </a:r>
            <a:r>
              <a:rPr lang="en-US" sz="3600" dirty="0" smtClean="0"/>
              <a:t> </a:t>
            </a:r>
            <a:r>
              <a:rPr lang="en-US" dirty="0" err="1" smtClean="0"/>
              <a:t>conozco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sz="3600" b="1" dirty="0" smtClean="0"/>
              <a:t>La</a:t>
            </a:r>
            <a:r>
              <a:rPr lang="en-US" sz="3600" dirty="0" smtClean="0"/>
              <a:t> </a:t>
            </a:r>
            <a:r>
              <a:rPr lang="en-US" dirty="0" err="1" smtClean="0"/>
              <a:t>miramos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Ustedes</a:t>
            </a:r>
            <a:r>
              <a:rPr lang="en-US" dirty="0"/>
              <a:t> </a:t>
            </a:r>
            <a:r>
              <a:rPr lang="en-US" sz="3600" b="1" dirty="0" smtClean="0"/>
              <a:t>la</a:t>
            </a:r>
            <a:r>
              <a:rPr lang="en-US" sz="3600" dirty="0" smtClean="0"/>
              <a:t> </a:t>
            </a:r>
            <a:r>
              <a:rPr lang="en-US" dirty="0" err="1" smtClean="0"/>
              <a:t>beben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sz="3600" b="1" dirty="0" smtClean="0"/>
              <a:t>la</a:t>
            </a:r>
            <a:r>
              <a:rPr lang="en-US" sz="3600" dirty="0" smtClean="0"/>
              <a:t> </a:t>
            </a:r>
            <a:r>
              <a:rPr lang="en-US" dirty="0" err="1" smtClean="0"/>
              <a:t>ven.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2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Negative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negative sentence with ONE VERB, the direct object pronoun is placed BETWEEN the word no* and the conjugated verb.</a:t>
            </a:r>
          </a:p>
          <a:p>
            <a:endParaRPr lang="en-US" dirty="0"/>
          </a:p>
          <a:p>
            <a:pPr lvl="1"/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b="1" dirty="0" smtClean="0"/>
              <a:t>no lo </a:t>
            </a:r>
            <a:r>
              <a:rPr lang="en-US" dirty="0" err="1" smtClean="0"/>
              <a:t>sé</a:t>
            </a:r>
            <a:r>
              <a:rPr lang="en-US" dirty="0" smtClean="0"/>
              <a:t>.  </a:t>
            </a:r>
            <a:r>
              <a:rPr lang="en-US" i="1" dirty="0" smtClean="0"/>
              <a:t>I don’t know it.</a:t>
            </a:r>
            <a:endParaRPr lang="en-US" dirty="0" smtClean="0"/>
          </a:p>
          <a:p>
            <a:pPr lvl="1"/>
            <a:r>
              <a:rPr lang="en-US" b="1" dirty="0" smtClean="0"/>
              <a:t>No los </a:t>
            </a:r>
            <a:r>
              <a:rPr lang="en-US" dirty="0" err="1" smtClean="0"/>
              <a:t>conocemos</a:t>
            </a:r>
            <a:r>
              <a:rPr lang="en-US" dirty="0" smtClean="0"/>
              <a:t>.  </a:t>
            </a:r>
            <a:r>
              <a:rPr lang="en-US" i="1" dirty="0" smtClean="0"/>
              <a:t> We don’t know them.</a:t>
            </a:r>
            <a:endParaRPr lang="en-US" dirty="0" smtClean="0"/>
          </a:p>
          <a:p>
            <a:pPr lvl="1"/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b="1" dirty="0" smtClean="0"/>
              <a:t>no </a:t>
            </a:r>
            <a:r>
              <a:rPr lang="en-US" b="1" dirty="0" err="1" smtClean="0"/>
              <a:t>nos</a:t>
            </a:r>
            <a:r>
              <a:rPr lang="en-US" b="1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.  </a:t>
            </a:r>
            <a:r>
              <a:rPr lang="en-US" i="1" dirty="0" smtClean="0"/>
              <a:t>He doesn’t see us.</a:t>
            </a:r>
            <a:endParaRPr lang="en-US" dirty="0" smtClean="0"/>
          </a:p>
          <a:p>
            <a:pPr lvl="1"/>
            <a:r>
              <a:rPr lang="en-US" b="1" dirty="0" err="1" smtClean="0"/>
              <a:t>Nunca</a:t>
            </a:r>
            <a:r>
              <a:rPr lang="en-US" b="1" dirty="0" smtClean="0"/>
              <a:t> lo </a:t>
            </a:r>
            <a:r>
              <a:rPr lang="en-US" dirty="0" err="1" smtClean="0"/>
              <a:t>estudiamos</a:t>
            </a:r>
            <a:r>
              <a:rPr lang="en-US" dirty="0" smtClean="0"/>
              <a:t>.  </a:t>
            </a:r>
            <a:r>
              <a:rPr lang="en-US" i="1" dirty="0" smtClean="0"/>
              <a:t>We never study it.</a:t>
            </a:r>
            <a:endParaRPr lang="en-US" dirty="0" smtClean="0"/>
          </a:p>
          <a:p>
            <a:pPr marL="393192" lvl="1" indent="0">
              <a:buNone/>
            </a:pPr>
            <a:endParaRPr lang="en-US" dirty="0" smtClean="0"/>
          </a:p>
          <a:p>
            <a:pPr marL="393192" lvl="1" indent="0" algn="ctr">
              <a:buNone/>
            </a:pPr>
            <a:r>
              <a:rPr lang="en-US" dirty="0" smtClean="0"/>
              <a:t>*Or other words of negation*</a:t>
            </a:r>
          </a:p>
        </p:txBody>
      </p:sp>
    </p:spTree>
    <p:extLst>
      <p:ext uri="{BB962C8B-B14F-4D97-AF65-F5344CB8AC3E}">
        <p14:creationId xmlns:p14="http://schemas.microsoft.com/office/powerpoint/2010/main" val="196484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Practicamos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mas!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We see her.</a:t>
            </a:r>
          </a:p>
          <a:p>
            <a:pPr marL="514350" indent="-514350">
              <a:buAutoNum type="arabicPeriod"/>
            </a:pPr>
            <a:r>
              <a:rPr lang="en-US" dirty="0" smtClean="0"/>
              <a:t>We don’t see her.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boys eat it. (F)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boys don’t eat it. (F)</a:t>
            </a:r>
          </a:p>
          <a:p>
            <a:pPr marL="514350" indent="-514350">
              <a:buAutoNum type="arabicPeriod"/>
            </a:pPr>
            <a:r>
              <a:rPr lang="en-US" dirty="0" smtClean="0"/>
              <a:t>I want them. (M)</a:t>
            </a:r>
          </a:p>
          <a:p>
            <a:pPr marL="514350" indent="-514350">
              <a:buAutoNum type="arabicPeriod"/>
            </a:pPr>
            <a:r>
              <a:rPr lang="en-US" dirty="0" smtClean="0"/>
              <a:t>I don’t want them. (M)</a:t>
            </a:r>
          </a:p>
          <a:p>
            <a:pPr marL="514350" indent="-514350">
              <a:buAutoNum type="arabicPeriod"/>
            </a:pPr>
            <a:r>
              <a:rPr lang="en-US" dirty="0" smtClean="0"/>
              <a:t>She washes it.</a:t>
            </a:r>
          </a:p>
          <a:p>
            <a:pPr marL="514350" indent="-514350">
              <a:buAutoNum type="arabicPeriod"/>
            </a:pPr>
            <a:r>
              <a:rPr lang="en-US" dirty="0" smtClean="0"/>
              <a:t>She never washes it. (F)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1385</TotalTime>
  <Words>719</Words>
  <Application>Microsoft Office PowerPoint</Application>
  <PresentationFormat>On-screen Show (4:3)</PresentationFormat>
  <Paragraphs>135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Los pronombres de complementos directos</vt:lpstr>
      <vt:lpstr>What are direct objects?</vt:lpstr>
      <vt:lpstr>In the sentences…</vt:lpstr>
      <vt:lpstr>Direct Object Pronouns</vt:lpstr>
      <vt:lpstr>Affirmative Sentences</vt:lpstr>
      <vt:lpstr>Vamos a practicar! </vt:lpstr>
      <vt:lpstr>Las repuestas</vt:lpstr>
      <vt:lpstr>Negative Sentences</vt:lpstr>
      <vt:lpstr>Practicamos una vez mas!</vt:lpstr>
      <vt:lpstr>Respuestas una vez mas</vt:lpstr>
      <vt:lpstr>Affirmative Sentences with  TWO VERBS</vt:lpstr>
      <vt:lpstr>Negative Sentences with  TWO VERBS</vt:lpstr>
      <vt:lpstr>La última práctica</vt:lpstr>
      <vt:lpstr>Las últimas repuestas</vt:lpstr>
      <vt:lpstr>Conjugate, then re-write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objectos directos</dc:title>
  <dc:creator>SBoden</dc:creator>
  <cp:lastModifiedBy>Susan Maisano</cp:lastModifiedBy>
  <cp:revision>59</cp:revision>
  <dcterms:created xsi:type="dcterms:W3CDTF">2010-12-01T16:57:23Z</dcterms:created>
  <dcterms:modified xsi:type="dcterms:W3CDTF">2014-05-30T18:56:19Z</dcterms:modified>
</cp:coreProperties>
</file>