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F08A-CD7A-4D70-8257-1655C70E902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11EE-2EB8-4770-A32A-3C95F54EFD2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F08A-CD7A-4D70-8257-1655C70E902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11EE-2EB8-4770-A32A-3C95F54EFD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F08A-CD7A-4D70-8257-1655C70E902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11EE-2EB8-4770-A32A-3C95F54EFD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F08A-CD7A-4D70-8257-1655C70E902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11EE-2EB8-4770-A32A-3C95F54EFD2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F08A-CD7A-4D70-8257-1655C70E902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11EE-2EB8-4770-A32A-3C95F54EFD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F08A-CD7A-4D70-8257-1655C70E902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11EE-2EB8-4770-A32A-3C95F54EFD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F08A-CD7A-4D70-8257-1655C70E902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11EE-2EB8-4770-A32A-3C95F54EFD2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F08A-CD7A-4D70-8257-1655C70E902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11EE-2EB8-4770-A32A-3C95F54EFD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F08A-CD7A-4D70-8257-1655C70E902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11EE-2EB8-4770-A32A-3C95F54EFD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F08A-CD7A-4D70-8257-1655C70E902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11EE-2EB8-4770-A32A-3C95F54EFD2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EF08A-CD7A-4D70-8257-1655C70E902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BD11EE-2EB8-4770-A32A-3C95F54EFD2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81EF08A-CD7A-4D70-8257-1655C70E902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0BD11EE-2EB8-4770-A32A-3C95F54EFD2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Indirect </a:t>
            </a:r>
            <a:r>
              <a:rPr lang="en-US" dirty="0"/>
              <a:t>O</a:t>
            </a:r>
            <a:r>
              <a:rPr lang="en-US" dirty="0" smtClean="0"/>
              <a:t>bject </a:t>
            </a:r>
            <a:r>
              <a:rPr lang="en-US" dirty="0"/>
              <a:t>P</a:t>
            </a:r>
            <a:r>
              <a:rPr lang="en-US" dirty="0" smtClean="0"/>
              <a:t>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“to whom/what” or “for whom/what”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6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260023"/>
              </p:ext>
            </p:extLst>
          </p:nvPr>
        </p:nvGraphicFramePr>
        <p:xfrm>
          <a:off x="1226820" y="762000"/>
          <a:ext cx="7002780" cy="5181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1390"/>
                <a:gridCol w="3501390"/>
              </a:tblGrid>
              <a:tr h="4936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Singular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Plural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09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(to/for me</a:t>
                      </a:r>
                      <a:r>
                        <a:rPr lang="en-US" sz="1800" dirty="0" smtClean="0">
                          <a:effectLst/>
                        </a:rPr>
                        <a:t>)___</a:t>
                      </a:r>
                      <a:r>
                        <a:rPr lang="en-US" sz="1800" u="sng" dirty="0" smtClean="0">
                          <a:effectLst/>
                        </a:rPr>
                        <a:t>ME</a:t>
                      </a:r>
                      <a:r>
                        <a:rPr lang="en-US" sz="1800" dirty="0" smtClean="0">
                          <a:effectLst/>
                        </a:rPr>
                        <a:t>__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(to us) </a:t>
                      </a:r>
                      <a:r>
                        <a:rPr lang="en-US" sz="1800" u="sng" dirty="0" smtClean="0">
                          <a:effectLst/>
                        </a:rPr>
                        <a:t>NOS</a:t>
                      </a:r>
                      <a:r>
                        <a:rPr lang="en-US" sz="1800" dirty="0" smtClean="0">
                          <a:effectLst/>
                        </a:rPr>
                        <a:t>_____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09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(to/for you) </a:t>
                      </a:r>
                      <a:r>
                        <a:rPr lang="en-US" sz="1800" dirty="0" smtClean="0">
                          <a:effectLst/>
                        </a:rPr>
                        <a:t>_</a:t>
                      </a:r>
                      <a:r>
                        <a:rPr lang="en-US" sz="1800" u="sng" dirty="0" smtClean="0">
                          <a:effectLst/>
                        </a:rPr>
                        <a:t>TE</a:t>
                      </a:r>
                      <a:r>
                        <a:rPr lang="en-US" sz="1800" dirty="0" smtClean="0">
                          <a:effectLst/>
                        </a:rPr>
                        <a:t>__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6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(to/for him, her, you formal) </a:t>
                      </a:r>
                      <a:r>
                        <a:rPr lang="en-US" sz="1800" dirty="0" smtClean="0">
                          <a:effectLst/>
                        </a:rPr>
                        <a:t>__</a:t>
                      </a:r>
                      <a:r>
                        <a:rPr lang="en-US" sz="1800" u="sng" dirty="0" smtClean="0">
                          <a:effectLst/>
                        </a:rPr>
                        <a:t>LE__</a:t>
                      </a:r>
                      <a:endParaRPr lang="en-US" sz="1600" u="sng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(to/ for all of you, them) </a:t>
                      </a:r>
                      <a:r>
                        <a:rPr lang="en-US" sz="1800" dirty="0" smtClean="0">
                          <a:effectLst/>
                        </a:rPr>
                        <a:t>__</a:t>
                      </a:r>
                      <a:r>
                        <a:rPr lang="en-US" sz="1800" u="sng" dirty="0" smtClean="0">
                          <a:effectLst/>
                        </a:rPr>
                        <a:t>LES</a:t>
                      </a:r>
                      <a:r>
                        <a:rPr lang="en-US" sz="1800" dirty="0" smtClean="0">
                          <a:effectLst/>
                        </a:rPr>
                        <a:t>___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5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5801"/>
            <a:ext cx="7696200" cy="5105399"/>
          </a:xfrm>
        </p:spPr>
        <p:txBody>
          <a:bodyPr/>
          <a:lstStyle/>
          <a:p>
            <a:r>
              <a:rPr lang="en-US" b="1" dirty="0">
                <a:effectLst/>
              </a:rPr>
              <a:t>To accompany the indirect object</a:t>
            </a:r>
            <a:r>
              <a:rPr lang="en-US" b="1" dirty="0" smtClean="0">
                <a:effectLst/>
              </a:rPr>
              <a:t>:</a:t>
            </a:r>
          </a:p>
          <a:p>
            <a:pPr marL="18288" indent="0">
              <a:buNone/>
            </a:pPr>
            <a:endParaRPr lang="en-US" dirty="0">
              <a:effectLst/>
            </a:endParaRPr>
          </a:p>
          <a:p>
            <a:pPr marL="475488" indent="-457200">
              <a:buAutoNum type="arabicPeriod"/>
            </a:pPr>
            <a:r>
              <a:rPr lang="en-US" sz="2800" dirty="0" smtClean="0">
                <a:effectLst/>
              </a:rPr>
              <a:t>Rosa </a:t>
            </a:r>
            <a:r>
              <a:rPr lang="en-US" sz="2800" b="1" u="sng" dirty="0">
                <a:effectLst/>
              </a:rPr>
              <a:t>le</a:t>
            </a:r>
            <a:r>
              <a:rPr lang="en-US" sz="2800" dirty="0">
                <a:effectLst/>
              </a:rPr>
              <a:t> compra una pulsera </a:t>
            </a:r>
            <a:r>
              <a:rPr lang="en-US" sz="2800" u="sng" dirty="0">
                <a:effectLst/>
              </a:rPr>
              <a:t>a su madre</a:t>
            </a:r>
            <a:r>
              <a:rPr lang="en-US" sz="2800" dirty="0">
                <a:effectLst/>
              </a:rPr>
              <a:t>. = Rosa buys a bracelet FOR HER MOTHER</a:t>
            </a:r>
            <a:r>
              <a:rPr lang="en-US" sz="2800" dirty="0" smtClean="0">
                <a:effectLst/>
              </a:rPr>
              <a:t>.</a:t>
            </a:r>
          </a:p>
          <a:p>
            <a:pPr marL="475488" indent="-457200">
              <a:buAutoNum type="arabicPeriod"/>
            </a:pPr>
            <a:endParaRPr lang="en-US" sz="2800" dirty="0">
              <a:effectLst/>
            </a:endParaRPr>
          </a:p>
          <a:p>
            <a:pPr marL="18288" indent="0">
              <a:buNone/>
            </a:pPr>
            <a:r>
              <a:rPr lang="en-US" sz="2800" dirty="0">
                <a:effectLst/>
              </a:rPr>
              <a:t>The bracelet is “for her” so we use the “for her” IOP of “le” in the sentence.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6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685801"/>
            <a:ext cx="7543800" cy="5410199"/>
          </a:xfrm>
        </p:spPr>
        <p:txBody>
          <a:bodyPr/>
          <a:lstStyle/>
          <a:p>
            <a:pPr marL="18288" indent="0">
              <a:buNone/>
            </a:pPr>
            <a:r>
              <a:rPr lang="en-US" sz="3200" b="1" dirty="0">
                <a:effectLst/>
              </a:rPr>
              <a:t>To replace the indirect object</a:t>
            </a:r>
            <a:r>
              <a:rPr lang="en-US" sz="3200" b="1" dirty="0" smtClean="0">
                <a:effectLst/>
              </a:rPr>
              <a:t>:</a:t>
            </a:r>
          </a:p>
          <a:p>
            <a:pPr marL="18288" indent="0">
              <a:buNone/>
            </a:pPr>
            <a:endParaRPr lang="en-US" sz="3200" dirty="0">
              <a:effectLst/>
            </a:endParaRPr>
          </a:p>
          <a:p>
            <a:pPr marL="18288" indent="0">
              <a:buNone/>
            </a:pPr>
            <a:r>
              <a:rPr lang="en-US" sz="3200" dirty="0">
                <a:effectLst/>
              </a:rPr>
              <a:t>Rosa</a:t>
            </a:r>
            <a:r>
              <a:rPr lang="en-US" sz="3200" b="1" dirty="0">
                <a:effectLst/>
              </a:rPr>
              <a:t> le</a:t>
            </a:r>
            <a:r>
              <a:rPr lang="en-US" sz="3200" dirty="0">
                <a:effectLst/>
              </a:rPr>
              <a:t> compra una pulsera = </a:t>
            </a:r>
            <a:endParaRPr lang="en-US" sz="3200" dirty="0" smtClean="0">
              <a:effectLst/>
            </a:endParaRPr>
          </a:p>
          <a:p>
            <a:pPr marL="18288" indent="0">
              <a:buNone/>
            </a:pPr>
            <a:r>
              <a:rPr lang="en-US" sz="3200" dirty="0" smtClean="0">
                <a:effectLst/>
              </a:rPr>
              <a:t>Rosa </a:t>
            </a:r>
            <a:r>
              <a:rPr lang="en-US" sz="3200" dirty="0">
                <a:effectLst/>
              </a:rPr>
              <a:t>buys her a bracelet. (Rosa isn’t buying her, she’s buying a bracelet FOR her. So you have to use the IOP = le.)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4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5257799"/>
          </a:xfrm>
        </p:spPr>
        <p:txBody>
          <a:bodyPr/>
          <a:lstStyle/>
          <a:p>
            <a:pPr marL="18288" indent="0">
              <a:buNone/>
            </a:pPr>
            <a:r>
              <a:rPr lang="en-US" sz="2800" dirty="0" smtClean="0">
                <a:effectLst/>
              </a:rPr>
              <a:t>-Sometimes </a:t>
            </a:r>
            <a:r>
              <a:rPr lang="en-US" sz="2800" dirty="0">
                <a:effectLst/>
              </a:rPr>
              <a:t>the “le” can refer to different objects, so to clarify you can put “a+ name/noun/pronoun</a:t>
            </a:r>
            <a:r>
              <a:rPr lang="en-US" sz="2800" dirty="0" smtClean="0">
                <a:effectLst/>
              </a:rPr>
              <a:t>.”</a:t>
            </a:r>
          </a:p>
          <a:p>
            <a:pPr marL="18288" indent="0">
              <a:buNone/>
            </a:pPr>
            <a:endParaRPr lang="en-US" sz="2800" dirty="0">
              <a:effectLst/>
            </a:endParaRPr>
          </a:p>
          <a:p>
            <a:pPr marL="18288" indent="0">
              <a:buNone/>
            </a:pPr>
            <a:r>
              <a:rPr lang="en-US" sz="2800" dirty="0" smtClean="0">
                <a:effectLst/>
              </a:rPr>
              <a:t>-To </a:t>
            </a:r>
            <a:r>
              <a:rPr lang="en-US" sz="2800" dirty="0">
                <a:effectLst/>
              </a:rPr>
              <a:t>emphasize, use a pronoun = A mí, me compro unos aretes = I’m buying </a:t>
            </a:r>
            <a:r>
              <a:rPr lang="en-US" sz="2800" b="1" dirty="0">
                <a:effectLst/>
              </a:rPr>
              <a:t>myself</a:t>
            </a:r>
            <a:r>
              <a:rPr lang="en-US" sz="2800" dirty="0">
                <a:effectLst/>
              </a:rPr>
              <a:t> some earrings</a:t>
            </a:r>
            <a:r>
              <a:rPr lang="en-US" sz="2800" dirty="0" smtClean="0">
                <a:effectLst/>
              </a:rPr>
              <a:t>.</a:t>
            </a:r>
          </a:p>
          <a:p>
            <a:pPr marL="18288" indent="0">
              <a:buNone/>
            </a:pPr>
            <a:endParaRPr lang="en-US" sz="2800" dirty="0">
              <a:effectLst/>
            </a:endParaRPr>
          </a:p>
          <a:p>
            <a:pPr marL="18288" indent="0">
              <a:buNone/>
            </a:pPr>
            <a:r>
              <a:rPr lang="en-US" sz="2800" dirty="0" smtClean="0">
                <a:effectLst/>
              </a:rPr>
              <a:t>-Remember </a:t>
            </a:r>
            <a:r>
              <a:rPr lang="en-US" sz="2800" dirty="0">
                <a:effectLst/>
              </a:rPr>
              <a:t>gusta? Te gusta bailar, a mí me gusta cantar = You like to dance, but </a:t>
            </a:r>
            <a:r>
              <a:rPr lang="en-US" sz="2800" b="1" dirty="0">
                <a:effectLst/>
              </a:rPr>
              <a:t>I </a:t>
            </a:r>
            <a:r>
              <a:rPr lang="en-US" sz="2800" dirty="0">
                <a:effectLst/>
              </a:rPr>
              <a:t>like to sing!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7772400" cy="5638799"/>
          </a:xfrm>
        </p:spPr>
        <p:txBody>
          <a:bodyPr/>
          <a:lstStyle/>
          <a:p>
            <a:pPr marL="18288" indent="0">
              <a:buNone/>
            </a:pPr>
            <a:r>
              <a:rPr lang="en-US" dirty="0">
                <a:effectLst/>
              </a:rPr>
              <a:t>Write the IOP you would use for the following people</a:t>
            </a:r>
            <a:r>
              <a:rPr lang="en-US" dirty="0" smtClean="0">
                <a:effectLst/>
              </a:rPr>
              <a:t>:</a:t>
            </a:r>
          </a:p>
          <a:p>
            <a:pPr marL="18288" indent="0">
              <a:buNone/>
            </a:pPr>
            <a:endParaRPr lang="en-US" dirty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1.Mi </a:t>
            </a:r>
            <a:r>
              <a:rPr lang="en-US" dirty="0">
                <a:effectLst/>
              </a:rPr>
              <a:t>hermano _________</a:t>
            </a: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2. Sus </a:t>
            </a:r>
            <a:r>
              <a:rPr lang="en-US" dirty="0">
                <a:effectLst/>
              </a:rPr>
              <a:t>amigos</a:t>
            </a:r>
            <a:r>
              <a:rPr lang="en-US" dirty="0" smtClean="0">
                <a:effectLst/>
              </a:rPr>
              <a:t>__________</a:t>
            </a:r>
            <a:endParaRPr lang="en-US" dirty="0" smtClean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3. Tu </a:t>
            </a:r>
            <a:r>
              <a:rPr lang="en-US" dirty="0">
                <a:effectLst/>
              </a:rPr>
              <a:t>perro</a:t>
            </a:r>
            <a:r>
              <a:rPr lang="en-US" dirty="0" smtClean="0">
                <a:effectLst/>
              </a:rPr>
              <a:t>____________</a:t>
            </a:r>
            <a:endParaRPr lang="en-US" dirty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4. Mis </a:t>
            </a:r>
            <a:r>
              <a:rPr lang="en-US" dirty="0">
                <a:effectLst/>
              </a:rPr>
              <a:t>padres</a:t>
            </a:r>
            <a:r>
              <a:rPr lang="en-US" dirty="0" smtClean="0">
                <a:effectLst/>
              </a:rPr>
              <a:t>__________</a:t>
            </a:r>
            <a:endParaRPr lang="en-US" dirty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5. Tú/A </a:t>
            </a:r>
            <a:r>
              <a:rPr lang="en-US" dirty="0">
                <a:effectLst/>
              </a:rPr>
              <a:t>ti</a:t>
            </a:r>
            <a:r>
              <a:rPr lang="en-US" dirty="0" smtClean="0">
                <a:effectLst/>
              </a:rPr>
              <a:t>______________</a:t>
            </a:r>
            <a:endParaRPr lang="en-US" dirty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6. Yo </a:t>
            </a:r>
            <a:r>
              <a:rPr lang="en-US" dirty="0">
                <a:effectLst/>
              </a:rPr>
              <a:t>/A mí</a:t>
            </a:r>
            <a:r>
              <a:rPr lang="en-US" dirty="0" smtClean="0">
                <a:effectLst/>
              </a:rPr>
              <a:t>_____________</a:t>
            </a: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7. </a:t>
            </a:r>
            <a:r>
              <a:rPr lang="en-US" dirty="0" smtClean="0">
                <a:effectLst/>
              </a:rPr>
              <a:t>Los </a:t>
            </a:r>
            <a:r>
              <a:rPr lang="en-US" dirty="0">
                <a:effectLst/>
              </a:rPr>
              <a:t>niños</a:t>
            </a:r>
            <a:r>
              <a:rPr lang="en-US" dirty="0" smtClean="0">
                <a:effectLst/>
              </a:rPr>
              <a:t>____________</a:t>
            </a:r>
            <a:endParaRPr lang="en-US" dirty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8. Las </a:t>
            </a:r>
            <a:r>
              <a:rPr lang="en-US" dirty="0">
                <a:effectLst/>
              </a:rPr>
              <a:t>chicas</a:t>
            </a:r>
            <a:r>
              <a:rPr lang="en-US" dirty="0" smtClean="0">
                <a:effectLst/>
              </a:rPr>
              <a:t>_____________</a:t>
            </a:r>
            <a:endParaRPr lang="en-US" dirty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9. Mis </a:t>
            </a:r>
            <a:r>
              <a:rPr lang="en-US" dirty="0">
                <a:effectLst/>
              </a:rPr>
              <a:t>amigos y yo </a:t>
            </a:r>
            <a:r>
              <a:rPr lang="en-US" dirty="0" smtClean="0">
                <a:effectLst/>
              </a:rPr>
              <a:t>_______</a:t>
            </a:r>
            <a:endParaRPr lang="en-US" dirty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10. Nosotros _____________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5801"/>
            <a:ext cx="8229600" cy="5943599"/>
          </a:xfrm>
        </p:spPr>
        <p:txBody>
          <a:bodyPr>
            <a:normAutofit/>
          </a:bodyPr>
          <a:lstStyle/>
          <a:p>
            <a:pPr marL="18288" lvl="0" indent="0">
              <a:buNone/>
            </a:pPr>
            <a:r>
              <a:rPr lang="en-US" dirty="0" smtClean="0">
                <a:effectLst/>
              </a:rPr>
              <a:t>1.  I </a:t>
            </a:r>
            <a:r>
              <a:rPr lang="en-US" dirty="0">
                <a:effectLst/>
              </a:rPr>
              <a:t>buy a sandwich for my sister </a:t>
            </a:r>
            <a:endParaRPr lang="en-US" dirty="0" smtClean="0">
              <a:effectLst/>
            </a:endParaRPr>
          </a:p>
          <a:p>
            <a:pPr marL="18288" lvl="0" indent="0">
              <a:buNone/>
            </a:pPr>
            <a:r>
              <a:rPr lang="en-US" u="sng" dirty="0" smtClean="0">
                <a:effectLst/>
              </a:rPr>
              <a:t>Yo </a:t>
            </a:r>
            <a:r>
              <a:rPr lang="en-US" u="sng" dirty="0">
                <a:effectLst/>
              </a:rPr>
              <a:t>le compro un sandwich a</a:t>
            </a:r>
            <a:r>
              <a:rPr lang="en-US" u="sng" dirty="0" smtClean="0">
                <a:effectLst/>
              </a:rPr>
              <a:t> </a:t>
            </a:r>
            <a:r>
              <a:rPr lang="en-US" u="sng" dirty="0">
                <a:effectLst/>
              </a:rPr>
              <a:t>mi </a:t>
            </a:r>
            <a:r>
              <a:rPr lang="en-US" u="sng" dirty="0" smtClean="0">
                <a:effectLst/>
              </a:rPr>
              <a:t>hermana</a:t>
            </a:r>
            <a:endParaRPr lang="en-US" dirty="0" smtClean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2. He gives bread to his </a:t>
            </a:r>
            <a:r>
              <a:rPr lang="en-US" dirty="0">
                <a:effectLst/>
              </a:rPr>
              <a:t>mother. </a:t>
            </a:r>
            <a:endParaRPr lang="en-US" dirty="0" smtClean="0">
              <a:effectLst/>
            </a:endParaRPr>
          </a:p>
          <a:p>
            <a:pPr marL="18288" lvl="0" indent="0">
              <a:buNone/>
            </a:pPr>
            <a:r>
              <a:rPr lang="en-US" u="sng" dirty="0">
                <a:effectLst/>
              </a:rPr>
              <a:t>E</a:t>
            </a:r>
            <a:r>
              <a:rPr lang="en-US" u="sng" dirty="0" smtClean="0">
                <a:effectLst/>
              </a:rPr>
              <a:t>l  </a:t>
            </a:r>
            <a:r>
              <a:rPr lang="en-US" u="sng" dirty="0">
                <a:effectLst/>
              </a:rPr>
              <a:t>le  </a:t>
            </a:r>
            <a:r>
              <a:rPr lang="en-US" u="sng" dirty="0" smtClean="0">
                <a:effectLst/>
              </a:rPr>
              <a:t>da el pan a </a:t>
            </a:r>
            <a:r>
              <a:rPr lang="en-US" u="sng" dirty="0">
                <a:effectLst/>
              </a:rPr>
              <a:t>su madre</a:t>
            </a:r>
            <a:r>
              <a:rPr lang="en-US" dirty="0" smtClean="0">
                <a:effectLst/>
              </a:rPr>
              <a:t>___</a:t>
            </a:r>
            <a:endParaRPr lang="en-US" dirty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3. We </a:t>
            </a:r>
            <a:r>
              <a:rPr lang="en-US" dirty="0">
                <a:effectLst/>
              </a:rPr>
              <a:t>teach the students Spanish. </a:t>
            </a:r>
            <a:endParaRPr lang="en-US" dirty="0" smtClean="0">
              <a:effectLst/>
            </a:endParaRPr>
          </a:p>
          <a:p>
            <a:pPr marL="18288" lvl="0" indent="0">
              <a:buNone/>
            </a:pPr>
            <a:r>
              <a:rPr lang="en-US" dirty="0">
                <a:effectLst/>
              </a:rPr>
              <a:t>N</a:t>
            </a:r>
            <a:r>
              <a:rPr lang="en-US" u="sng" dirty="0" smtClean="0">
                <a:effectLst/>
              </a:rPr>
              <a:t>osotros </a:t>
            </a:r>
            <a:r>
              <a:rPr lang="en-US" u="sng" dirty="0">
                <a:effectLst/>
              </a:rPr>
              <a:t>les enseñamos el </a:t>
            </a:r>
            <a:r>
              <a:rPr lang="en-US" u="sng" dirty="0" err="1">
                <a:effectLst/>
              </a:rPr>
              <a:t>español</a:t>
            </a:r>
            <a:r>
              <a:rPr lang="en-US" u="sng" dirty="0">
                <a:effectLst/>
              </a:rPr>
              <a:t> (a los </a:t>
            </a:r>
            <a:r>
              <a:rPr lang="en-US" u="sng" dirty="0" err="1">
                <a:effectLst/>
              </a:rPr>
              <a:t>estudiantes</a:t>
            </a:r>
            <a:r>
              <a:rPr lang="en-US" u="sng" dirty="0">
                <a:effectLst/>
              </a:rPr>
              <a:t>)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____</a:t>
            </a:r>
            <a:endParaRPr lang="en-US" dirty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4. You </a:t>
            </a:r>
            <a:r>
              <a:rPr lang="en-US" dirty="0">
                <a:effectLst/>
              </a:rPr>
              <a:t>buy us a car. </a:t>
            </a:r>
            <a:endParaRPr lang="en-US" dirty="0" smtClean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_</a:t>
            </a:r>
            <a:r>
              <a:rPr lang="en-US" u="sng" dirty="0">
                <a:effectLst/>
              </a:rPr>
              <a:t>Tú  </a:t>
            </a:r>
            <a:r>
              <a:rPr lang="en-US" u="sng" dirty="0" err="1">
                <a:effectLst/>
              </a:rPr>
              <a:t>nos</a:t>
            </a:r>
            <a:r>
              <a:rPr lang="en-US" u="sng" dirty="0">
                <a:effectLst/>
              </a:rPr>
              <a:t>  </a:t>
            </a:r>
            <a:r>
              <a:rPr lang="en-US" u="sng" dirty="0" err="1">
                <a:effectLst/>
              </a:rPr>
              <a:t>compras</a:t>
            </a:r>
            <a:r>
              <a:rPr lang="en-US" u="sng" dirty="0">
                <a:effectLst/>
              </a:rPr>
              <a:t>  un </a:t>
            </a:r>
            <a:r>
              <a:rPr lang="en-US" u="sng" dirty="0" err="1">
                <a:effectLst/>
              </a:rPr>
              <a:t>coche</a:t>
            </a:r>
            <a:r>
              <a:rPr lang="en-US" u="sng" dirty="0">
                <a:effectLst/>
              </a:rPr>
              <a:t> (a </a:t>
            </a:r>
            <a:r>
              <a:rPr lang="en-US" u="sng" dirty="0" err="1">
                <a:effectLst/>
              </a:rPr>
              <a:t>nosotros</a:t>
            </a:r>
            <a:r>
              <a:rPr lang="en-US" u="sng" dirty="0" smtClean="0">
                <a:effectLst/>
              </a:rPr>
              <a:t>)</a:t>
            </a:r>
            <a:endParaRPr lang="en-US" u="sng" dirty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5. The </a:t>
            </a:r>
            <a:r>
              <a:rPr lang="en-US" dirty="0">
                <a:effectLst/>
              </a:rPr>
              <a:t>woman buys </a:t>
            </a:r>
            <a:r>
              <a:rPr lang="en-US" u="sng" dirty="0">
                <a:effectLst/>
              </a:rPr>
              <a:t>the children</a:t>
            </a:r>
            <a:r>
              <a:rPr lang="en-US" dirty="0">
                <a:effectLst/>
              </a:rPr>
              <a:t> a cake. </a:t>
            </a:r>
            <a:endParaRPr lang="en-US" dirty="0" smtClean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_</a:t>
            </a:r>
            <a:r>
              <a:rPr lang="en-US" u="sng" dirty="0">
                <a:effectLst/>
              </a:rPr>
              <a:t>La </a:t>
            </a:r>
            <a:r>
              <a:rPr lang="en-US" u="sng" dirty="0" err="1">
                <a:effectLst/>
              </a:rPr>
              <a:t>mujer</a:t>
            </a:r>
            <a:r>
              <a:rPr lang="en-US" u="sng" dirty="0">
                <a:effectLst/>
              </a:rPr>
              <a:t> les    compra   un pastel (a los niños</a:t>
            </a:r>
            <a:r>
              <a:rPr lang="en-US" u="sng" dirty="0" smtClean="0">
                <a:effectLst/>
              </a:rPr>
              <a:t>)</a:t>
            </a:r>
            <a:r>
              <a:rPr lang="en-US" dirty="0" smtClean="0">
                <a:effectLst/>
              </a:rPr>
              <a:t>________</a:t>
            </a:r>
            <a:endParaRPr lang="en-US" dirty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6. You </a:t>
            </a:r>
            <a:r>
              <a:rPr lang="en-US" dirty="0">
                <a:effectLst/>
              </a:rPr>
              <a:t>buy yourself a new dress. </a:t>
            </a:r>
            <a:endParaRPr lang="en-US" dirty="0" smtClean="0">
              <a:effectLst/>
            </a:endParaRPr>
          </a:p>
          <a:p>
            <a:pPr marL="18288" lvl="0" indent="0">
              <a:buNone/>
            </a:pPr>
            <a:r>
              <a:rPr lang="en-US" dirty="0" smtClean="0">
                <a:effectLst/>
              </a:rPr>
              <a:t>_</a:t>
            </a:r>
            <a:r>
              <a:rPr lang="en-US" u="sng" dirty="0" err="1">
                <a:effectLst/>
              </a:rPr>
              <a:t>Te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compras</a:t>
            </a:r>
            <a:r>
              <a:rPr lang="en-US" u="sng" dirty="0">
                <a:effectLst/>
              </a:rPr>
              <a:t> un </a:t>
            </a:r>
            <a:r>
              <a:rPr lang="en-US" u="sng" dirty="0" err="1">
                <a:effectLst/>
              </a:rPr>
              <a:t>vestido</a:t>
            </a:r>
            <a:r>
              <a:rPr lang="en-US" u="sng" dirty="0">
                <a:effectLst/>
              </a:rPr>
              <a:t> </a:t>
            </a:r>
            <a:r>
              <a:rPr lang="en-US" u="sng" dirty="0" smtClean="0">
                <a:effectLst/>
              </a:rPr>
              <a:t> </a:t>
            </a:r>
            <a:r>
              <a:rPr lang="en-US" u="sng" dirty="0" err="1" smtClean="0">
                <a:effectLst/>
              </a:rPr>
              <a:t>nuevo</a:t>
            </a:r>
            <a:r>
              <a:rPr lang="en-US" dirty="0">
                <a:effectLst/>
              </a:rPr>
              <a:t>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08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91</TotalTime>
  <Words>353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Indirect Object Pronouns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Council Rock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Object Pronouns</dc:title>
  <dc:creator>Mentzel, Erica</dc:creator>
  <cp:lastModifiedBy>Maisano, Susan</cp:lastModifiedBy>
  <cp:revision>6</cp:revision>
  <dcterms:created xsi:type="dcterms:W3CDTF">2010-11-01T13:22:58Z</dcterms:created>
  <dcterms:modified xsi:type="dcterms:W3CDTF">2014-10-22T17:54:01Z</dcterms:modified>
</cp:coreProperties>
</file>